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73" r:id="rId10"/>
    <p:sldId id="271" r:id="rId11"/>
    <p:sldId id="266" r:id="rId12"/>
    <p:sldId id="274" r:id="rId13"/>
    <p:sldId id="270" r:id="rId14"/>
    <p:sldId id="268" r:id="rId15"/>
    <p:sldId id="269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C2"/>
    <a:srgbClr val="C91C81"/>
    <a:srgbClr val="044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53D1F-EE84-41E9-81EF-A90A7F1356EA}" v="14" dt="2026-01-15T17:19:03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4610" autoAdjust="0"/>
  </p:normalViewPr>
  <p:slideViewPr>
    <p:cSldViewPr>
      <p:cViewPr varScale="1">
        <p:scale>
          <a:sx n="52" d="100"/>
          <a:sy n="52" d="100"/>
        </p:scale>
        <p:origin x="57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FE4D9-36BE-246A-D1F4-3808E92E7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CEBCB-AC29-A394-4272-6244743A1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7470E3-9528-2277-B5B4-4B990D97A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7470E3-9528-2277-B5B4-4B990D97A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F2AC75-1F90-30D5-15F3-B63588087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1254CF-41FB-B034-FC9F-6CB1CC0F5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43E25-E8C0-3F63-29E9-A42A5BD32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43E25-E8C0-3F63-29E9-A42A5BD32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76817-169E-E157-7A02-BC421D992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7126DB-65A9-2635-AE9E-9D55C748A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2" r:id="rId3"/>
    <p:sldLayoutId id="2147483655" r:id="rId4"/>
    <p:sldLayoutId id="2147483656" r:id="rId5"/>
    <p:sldLayoutId id="2147483657" r:id="rId6"/>
    <p:sldLayoutId id="2147483661" r:id="rId7"/>
    <p:sldLayoutId id="2147483658" r:id="rId8"/>
    <p:sldLayoutId id="2147483659" r:id="rId9"/>
    <p:sldLayoutId id="2147483660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2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68394-B91C-C28E-1984-71669445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5B097F-58F4-4D45-5A0C-3D6D26F92C10}"/>
              </a:ext>
            </a:extLst>
          </p:cNvPr>
          <p:cNvSpPr/>
          <p:nvPr/>
        </p:nvSpPr>
        <p:spPr>
          <a:xfrm>
            <a:off x="12743202" y="342900"/>
            <a:ext cx="5544798" cy="10295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AC871D-D9D0-1F4B-4B74-00F9D55F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441"/>
          <a:stretch>
            <a:fillRect/>
          </a:stretch>
        </p:blipFill>
        <p:spPr>
          <a:xfrm>
            <a:off x="4787194" y="833774"/>
            <a:ext cx="5688798" cy="372844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6C205B2-666B-CB15-C532-69AD1FAF7830}"/>
              </a:ext>
            </a:extLst>
          </p:cNvPr>
          <p:cNvSpPr txBox="1"/>
          <p:nvPr/>
        </p:nvSpPr>
        <p:spPr>
          <a:xfrm>
            <a:off x="4120473" y="4914900"/>
            <a:ext cx="7037799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6000" b="1" dirty="0">
                <a:solidFill>
                  <a:srgbClr val="C91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About </a:t>
            </a:r>
            <a:br>
              <a:rPr lang="en-US" sz="6000" b="1" dirty="0">
                <a:solidFill>
                  <a:srgbClr val="C91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rgbClr val="C91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Angelman Syndrome</a:t>
            </a:r>
            <a:br>
              <a:rPr lang="en-US" sz="6000" b="1" dirty="0">
                <a:solidFill>
                  <a:srgbClr val="C91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6000" b="1" dirty="0">
              <a:solidFill>
                <a:srgbClr val="C91C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A96A61-3B7F-A2FC-D096-B574A3B08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8953500"/>
            <a:ext cx="2025650" cy="83820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33CF8D99-FD6B-6122-063D-9511D0EE4099}"/>
              </a:ext>
            </a:extLst>
          </p:cNvPr>
          <p:cNvSpPr txBox="1"/>
          <p:nvPr/>
        </p:nvSpPr>
        <p:spPr>
          <a:xfrm>
            <a:off x="4120473" y="6837088"/>
            <a:ext cx="7037799" cy="1413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6000" b="1" dirty="0">
                <a:solidFill>
                  <a:srgbClr val="044F7D"/>
                </a:solidFill>
                <a:latin typeface="Aptos" panose="020B0004020202020204" pitchFamily="34" charset="0"/>
              </a:rPr>
              <a:t>and your friend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6000" b="1" dirty="0">
                <a:solidFill>
                  <a:srgbClr val="044F7D"/>
                </a:solidFill>
                <a:latin typeface="Aptos" panose="020B0004020202020204" pitchFamily="34" charset="0"/>
              </a:rPr>
              <a:t>(insert name here)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F06FD88-DA51-E8C3-90A3-BCEE5C2FE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892"/>
          <a:stretch>
            <a:fillRect/>
          </a:stretch>
        </p:blipFill>
        <p:spPr>
          <a:xfrm>
            <a:off x="11175861" y="1028700"/>
            <a:ext cx="7112140" cy="92663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34E98D-FC7E-FE2E-4677-E93D0AF33FD5}"/>
              </a:ext>
            </a:extLst>
          </p:cNvPr>
          <p:cNvSpPr/>
          <p:nvPr/>
        </p:nvSpPr>
        <p:spPr>
          <a:xfrm>
            <a:off x="12140915" y="1800037"/>
            <a:ext cx="5816744" cy="6482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97C351A-9CB5-FAC3-CEA9-A5CACFCA701D}"/>
              </a:ext>
            </a:extLst>
          </p:cNvPr>
          <p:cNvSpPr txBox="1"/>
          <p:nvPr/>
        </p:nvSpPr>
        <p:spPr>
          <a:xfrm>
            <a:off x="11175858" y="4562218"/>
            <a:ext cx="5816742" cy="65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ts val="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</a:rPr>
              <a:t>INSERT PHOTO </a:t>
            </a:r>
          </a:p>
        </p:txBody>
      </p:sp>
    </p:spTree>
    <p:extLst>
      <p:ext uri="{BB962C8B-B14F-4D97-AF65-F5344CB8AC3E}">
        <p14:creationId xmlns:p14="http://schemas.microsoft.com/office/powerpoint/2010/main" val="45479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71A2EFA-A0E4-4634-7275-471111F4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727" y="-17567343"/>
            <a:ext cx="4570342" cy="11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3A63E-BEE9-8BC1-E89C-05C8DC92826C}"/>
              </a:ext>
            </a:extLst>
          </p:cNvPr>
          <p:cNvSpPr txBox="1"/>
          <p:nvPr/>
        </p:nvSpPr>
        <p:spPr>
          <a:xfrm>
            <a:off x="0" y="4457700"/>
            <a:ext cx="1828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Create photo collage of individual with AS out in the community; playing w friends; </a:t>
            </a:r>
            <a:br>
              <a:rPr lang="en-US" sz="3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</a:br>
            <a:r>
              <a:rPr lang="en-US" sz="3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playing with family; using AAC device; eating at a restaurant, </a:t>
            </a:r>
            <a:r>
              <a:rPr lang="en-US" sz="35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etc</a:t>
            </a:r>
            <a:endParaRPr lang="en-US" sz="3500" i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4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9220E4D-96A9-EB10-658F-218037DDC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400" y="571499"/>
            <a:ext cx="4154209" cy="92685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1EBAB15-B143-B22C-BE09-788610C08792}"/>
              </a:ext>
            </a:extLst>
          </p:cNvPr>
          <p:cNvGrpSpPr/>
          <p:nvPr/>
        </p:nvGrpSpPr>
        <p:grpSpPr>
          <a:xfrm>
            <a:off x="6400800" y="2057260"/>
            <a:ext cx="7918956" cy="7782828"/>
            <a:chOff x="6705600" y="3085821"/>
            <a:chExt cx="7918956" cy="7782828"/>
          </a:xfrm>
        </p:grpSpPr>
        <p:sp>
          <p:nvSpPr>
            <p:cNvPr id="2" name="TextBox 2"/>
            <p:cNvSpPr txBox="1"/>
            <p:nvPr/>
          </p:nvSpPr>
          <p:spPr>
            <a:xfrm>
              <a:off x="6705600" y="5837781"/>
              <a:ext cx="7871010" cy="50308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US" sz="3500" dirty="0">
                  <a:latin typeface="Aptos" panose="020B0004020202020204" pitchFamily="34" charset="0"/>
                </a:rPr>
                <a:t>How do you communicate your </a:t>
              </a:r>
              <a:br>
                <a:rPr lang="en-US" sz="3500" dirty="0">
                  <a:latin typeface="Aptos" panose="020B0004020202020204" pitchFamily="34" charset="0"/>
                </a:rPr>
              </a:br>
              <a:r>
                <a:rPr lang="en-US" sz="3500" dirty="0">
                  <a:latin typeface="Aptos" panose="020B0004020202020204" pitchFamily="34" charset="0"/>
                </a:rPr>
                <a:t>wants and needs to your </a:t>
              </a:r>
              <a:br>
                <a:rPr lang="en-US" sz="3500" dirty="0">
                  <a:latin typeface="Aptos" panose="020B0004020202020204" pitchFamily="34" charset="0"/>
                </a:rPr>
              </a:br>
              <a:r>
                <a:rPr lang="en-US" sz="3500" dirty="0">
                  <a:latin typeface="Aptos" panose="020B0004020202020204" pitchFamily="34" charset="0"/>
                </a:rPr>
                <a:t>parents, friends, teachers?  </a:t>
              </a:r>
            </a:p>
            <a:p>
              <a:pPr indent="-228600" algn="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500" dirty="0">
                <a:latin typeface="Aptos" panose="020B0004020202020204" pitchFamily="34" charset="0"/>
              </a:endParaRPr>
            </a:p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US" sz="3500" i="1" dirty="0">
                  <a:latin typeface="Aptos" panose="020B0004020202020204" pitchFamily="34" charset="0"/>
                </a:rPr>
                <a:t>I want you to think hard…</a:t>
              </a:r>
              <a:br>
                <a:rPr lang="en-US" sz="3500" i="1" dirty="0">
                  <a:latin typeface="Aptos" panose="020B0004020202020204" pitchFamily="34" charset="0"/>
                </a:rPr>
              </a:br>
              <a:r>
                <a:rPr lang="en-US" sz="3500" dirty="0">
                  <a:latin typeface="Aptos" panose="020B0004020202020204" pitchFamily="34" charset="0"/>
                </a:rPr>
                <a:t>if you could not verbalize (talk) </a:t>
              </a:r>
              <a:br>
                <a:rPr lang="en-US" sz="3500" dirty="0">
                  <a:latin typeface="Aptos" panose="020B0004020202020204" pitchFamily="34" charset="0"/>
                </a:rPr>
              </a:br>
              <a:r>
                <a:rPr lang="en-US" sz="3500" dirty="0">
                  <a:latin typeface="Aptos" panose="020B0004020202020204" pitchFamily="34" charset="0"/>
                </a:rPr>
                <a:t>or write down what you wanted, </a:t>
              </a:r>
              <a:br>
                <a:rPr lang="en-US" sz="3500" dirty="0">
                  <a:latin typeface="Aptos" panose="020B0004020202020204" pitchFamily="34" charset="0"/>
                </a:rPr>
              </a:br>
              <a:r>
                <a:rPr lang="en-US" sz="3500" b="1" dirty="0">
                  <a:latin typeface="Aptos" panose="020B0004020202020204" pitchFamily="34" charset="0"/>
                </a:rPr>
                <a:t>how would you communicate?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3500" dirty="0">
                <a:latin typeface="Aptos" panose="020B0004020202020204" pitchFamily="34" charset="0"/>
              </a:endParaRPr>
            </a:p>
          </p:txBody>
        </p:sp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3B533C18-FB9D-527F-679C-377CB1C641EF}"/>
                </a:ext>
              </a:extLst>
            </p:cNvPr>
            <p:cNvSpPr txBox="1"/>
            <p:nvPr/>
          </p:nvSpPr>
          <p:spPr>
            <a:xfrm>
              <a:off x="6753546" y="3085821"/>
              <a:ext cx="7871010" cy="2057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  <a:buClr>
                  <a:srgbClr val="C91E81"/>
                </a:buClr>
              </a:pPr>
              <a:r>
                <a:rPr lang="en-US" sz="7500" b="1" dirty="0">
                  <a:solidFill>
                    <a:srgbClr val="044F7D"/>
                  </a:solidFill>
                  <a:latin typeface="Aptos" panose="020B0004020202020204" pitchFamily="34" charset="0"/>
                </a:rPr>
                <a:t>What about Communication? </a:t>
              </a:r>
              <a:endParaRPr lang="en-US" sz="7500" dirty="0">
                <a:latin typeface="Aptos" panose="020B0004020202020204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C87DC07-8D38-51AA-A171-EFB01B15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610600" y="3314700"/>
              <a:ext cx="681629" cy="6096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D30151A-0472-DBB5-4053-58BD9CEDC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8800" y="5297163"/>
              <a:ext cx="4953000" cy="386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E44CD-3537-0A2F-7818-8E3A6FDB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B5FCF3-5941-17E7-D36B-4E3CD896497C}"/>
              </a:ext>
            </a:extLst>
          </p:cNvPr>
          <p:cNvSpPr txBox="1"/>
          <p:nvPr/>
        </p:nvSpPr>
        <p:spPr>
          <a:xfrm>
            <a:off x="7162800" y="5600700"/>
            <a:ext cx="8305800" cy="4106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ptos" panose="020B0004020202020204" pitchFamily="34" charset="0"/>
              </a:rPr>
              <a:t>How would you react if they took you to the wrong place, but you can’t tell them it’s the wrong place?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Aptos" panose="020B00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ptos" panose="020B0004020202020204" pitchFamily="34" charset="0"/>
              </a:rPr>
              <a:t>What if you went to the wrong place again? </a:t>
            </a:r>
            <a:br>
              <a:rPr lang="en-US" sz="3000" dirty="0">
                <a:latin typeface="Aptos" panose="020B0004020202020204" pitchFamily="34" charset="0"/>
              </a:rPr>
            </a:br>
            <a:r>
              <a:rPr lang="en-US" sz="3000" dirty="0">
                <a:latin typeface="Aptos" panose="020B0004020202020204" pitchFamily="34" charset="0"/>
              </a:rPr>
              <a:t>What would you do?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Aptos" panose="020B00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ptos" panose="020B0004020202020204" pitchFamily="34" charset="0"/>
              </a:rPr>
              <a:t>This is something that kids with AS deal with, they can’t always tell us what they want.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2D5C451-D305-143D-29FD-FAC074B22410}"/>
              </a:ext>
            </a:extLst>
          </p:cNvPr>
          <p:cNvSpPr txBox="1"/>
          <p:nvPr/>
        </p:nvSpPr>
        <p:spPr>
          <a:xfrm>
            <a:off x="7162800" y="800100"/>
            <a:ext cx="642321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4000" i="1" dirty="0">
                <a:solidFill>
                  <a:srgbClr val="044F7D"/>
                </a:solidFill>
                <a:latin typeface="Aptos" panose="020B0004020202020204" pitchFamily="34" charset="0"/>
              </a:rPr>
              <a:t>Example: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4000" b="1" dirty="0">
                <a:solidFill>
                  <a:srgbClr val="044F7D"/>
                </a:solidFill>
                <a:latin typeface="Aptos" panose="020B0004020202020204" pitchFamily="34" charset="0"/>
              </a:rPr>
              <a:t>What would you do if you REALLY wanted munchkins from  Dunkin Donuts, but you couldn’t tell your parents or write it down?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3F43F02-3C3B-42CA-6D9E-1878D174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393" y="4750638"/>
            <a:ext cx="4953000" cy="3869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6A7EBA9-6437-DAEB-1C6A-84766EA92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1540267"/>
            <a:ext cx="6562219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9172F-6D35-2D22-613B-D9141DF791B5}"/>
              </a:ext>
            </a:extLst>
          </p:cNvPr>
          <p:cNvSpPr txBox="1"/>
          <p:nvPr/>
        </p:nvSpPr>
        <p:spPr>
          <a:xfrm>
            <a:off x="4800600" y="3543300"/>
            <a:ext cx="10359736" cy="594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42938" indent="-585788">
              <a:lnSpc>
                <a:spcPts val="5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May need help walking</a:t>
            </a:r>
          </a:p>
          <a:p>
            <a:pPr marL="642938" indent="-585788">
              <a:lnSpc>
                <a:spcPts val="5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Enjoys being around other people </a:t>
            </a:r>
          </a:p>
          <a:p>
            <a:pPr marL="642938" indent="-585788">
              <a:lnSpc>
                <a:spcPts val="5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Likes to play with sensory toys</a:t>
            </a:r>
          </a:p>
          <a:p>
            <a:pPr marL="642938" indent="-585788">
              <a:lnSpc>
                <a:spcPts val="5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Can get frustrated when unable to communicate</a:t>
            </a:r>
          </a:p>
          <a:p>
            <a:pPr marL="642938" indent="-585788">
              <a:lnSpc>
                <a:spcPts val="5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Might like to hug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Aptos" panose="020B0004020202020204" pitchFamily="34" charset="0"/>
              </a:rPr>
              <a:t>How many of you like or do some of these things as well? </a:t>
            </a:r>
            <a:r>
              <a:rPr lang="en-US" sz="4000" b="1" dirty="0">
                <a:solidFill>
                  <a:srgbClr val="044F7D"/>
                </a:solidFill>
                <a:latin typeface="Aptos" panose="020B0004020202020204" pitchFamily="34" charset="0"/>
              </a:rPr>
              <a:t>WE ARE ALL UNIQUE!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03B00-0989-60D1-FEF5-C9C9A3FC8708}"/>
              </a:ext>
            </a:extLst>
          </p:cNvPr>
          <p:cNvSpPr txBox="1"/>
          <p:nvPr/>
        </p:nvSpPr>
        <p:spPr>
          <a:xfrm>
            <a:off x="4800600" y="1181100"/>
            <a:ext cx="9637158" cy="189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500" b="1" dirty="0">
                <a:solidFill>
                  <a:srgbClr val="044F7D"/>
                </a:solidFill>
                <a:latin typeface="Aptos" panose="020B0004020202020204" pitchFamily="34" charset="0"/>
              </a:rPr>
              <a:t>Other Characteristics </a:t>
            </a:r>
            <a:br>
              <a:rPr lang="en-US" sz="6500" b="1" dirty="0">
                <a:solidFill>
                  <a:srgbClr val="044F7D"/>
                </a:solidFill>
                <a:latin typeface="Aptos" panose="020B0004020202020204" pitchFamily="34" charset="0"/>
              </a:rPr>
            </a:br>
            <a:r>
              <a:rPr lang="en-US" sz="6500" b="1" dirty="0">
                <a:solidFill>
                  <a:srgbClr val="044F7D"/>
                </a:solidFill>
                <a:latin typeface="Aptos" panose="020B0004020202020204" pitchFamily="34" charset="0"/>
              </a:rPr>
              <a:t>of Angelman Syndrome:  </a:t>
            </a:r>
          </a:p>
        </p:txBody>
      </p:sp>
    </p:spTree>
    <p:extLst>
      <p:ext uri="{BB962C8B-B14F-4D97-AF65-F5344CB8AC3E}">
        <p14:creationId xmlns:p14="http://schemas.microsoft.com/office/powerpoint/2010/main" val="166976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19737" y="495300"/>
            <a:ext cx="13848525" cy="2971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kern="1200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What </a:t>
            </a:r>
            <a:r>
              <a:rPr lang="en-US" sz="6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Q</a:t>
            </a:r>
            <a:r>
              <a:rPr lang="en-US" sz="6500" b="1" kern="1200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uestions Do You Have About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kern="1200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Angelman Syndrome?  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0" y="3467100"/>
            <a:ext cx="10171050" cy="58737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t="12572" b="35416"/>
          <a:stretch/>
        </p:blipFill>
        <p:spPr>
          <a:xfrm>
            <a:off x="11072814" y="1"/>
            <a:ext cx="7215187" cy="3752756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Inline image">
            <a:extLst>
              <a:ext uri="{FF2B5EF4-FFF2-40B4-BE49-F238E27FC236}">
                <a16:creationId xmlns:a16="http://schemas.microsoft.com/office/drawing/2014/main" id="{3022830C-3D18-8837-97B0-9A81AB26E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2" b="12117"/>
          <a:stretch/>
        </p:blipFill>
        <p:spPr bwMode="auto">
          <a:xfrm>
            <a:off x="8061958" y="3995559"/>
            <a:ext cx="6940391" cy="6296866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3990136"/>
            <a:ext cx="10683785" cy="6296867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/>
          <a:srcRect t="2876" r="1" b="6294"/>
          <a:stretch/>
        </p:blipFill>
        <p:spPr>
          <a:xfrm>
            <a:off x="7013305" y="-1"/>
            <a:ext cx="5516726" cy="3758183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/>
          <a:srcRect r="-2" b="26254"/>
          <a:stretch/>
        </p:blipFill>
        <p:spPr>
          <a:xfrm>
            <a:off x="3421101" y="3"/>
            <a:ext cx="5090914" cy="3754264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6"/>
          <a:srcRect t="21332" r="-2" b="21330"/>
          <a:stretch/>
        </p:blipFill>
        <p:spPr>
          <a:xfrm>
            <a:off x="4" y="-9352"/>
            <a:ext cx="4883105" cy="3758183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8" name="TextBox 8"/>
          <p:cNvSpPr txBox="1"/>
          <p:nvPr/>
        </p:nvSpPr>
        <p:spPr>
          <a:xfrm>
            <a:off x="1066800" y="4686300"/>
            <a:ext cx="6995155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dirty="0">
                <a:solidFill>
                  <a:srgbClr val="FFFFFF"/>
                </a:solidFill>
                <a:latin typeface="Aptos" panose="020B0004020202020204" pitchFamily="34" charset="0"/>
              </a:rPr>
              <a:t>How can you be a good friend to </a:t>
            </a:r>
            <a:r>
              <a:rPr lang="en-US" sz="5000" b="1" dirty="0">
                <a:solidFill>
                  <a:srgbClr val="FFFFFF"/>
                </a:solidFill>
                <a:latin typeface="Aptos" panose="020B0004020202020204" pitchFamily="34" charset="0"/>
              </a:rPr>
              <a:t>(insert name)</a:t>
            </a:r>
            <a:r>
              <a:rPr lang="en-US" sz="5000" dirty="0">
                <a:solidFill>
                  <a:srgbClr val="FFFFFF"/>
                </a:solidFill>
                <a:latin typeface="Aptos" panose="020B0004020202020204" pitchFamily="34" charset="0"/>
              </a:rPr>
              <a:t> and other kids like him?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7"/>
          <a:srcRect t="1601" r="-1" b="18225"/>
          <a:stretch/>
        </p:blipFill>
        <p:spPr>
          <a:xfrm>
            <a:off x="12397443" y="3990133"/>
            <a:ext cx="5890558" cy="6296867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141438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What is Angelman Syndrome?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62200" y="4686300"/>
            <a:ext cx="7467600" cy="2795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en-US" sz="5000" dirty="0">
                <a:latin typeface="Aptos" panose="020B0004020202020204" pitchFamily="34" charset="0"/>
              </a:rPr>
              <a:t>Angelman syndrome (AS) is a </a:t>
            </a:r>
            <a:r>
              <a:rPr lang="en-US" sz="5000" b="1" dirty="0">
                <a:solidFill>
                  <a:srgbClr val="C91C81"/>
                </a:solidFill>
                <a:latin typeface="Aptos" panose="020B0004020202020204" pitchFamily="34" charset="0"/>
              </a:rPr>
              <a:t>rare disorder </a:t>
            </a:r>
            <a:r>
              <a:rPr lang="en-US" sz="5000" dirty="0">
                <a:latin typeface="Aptos" panose="020B0004020202020204" pitchFamily="34" charset="0"/>
              </a:rPr>
              <a:t>that occurs in </a:t>
            </a:r>
            <a:r>
              <a:rPr lang="en-US" sz="5000" b="1" dirty="0">
                <a:solidFill>
                  <a:srgbClr val="5A8EC2"/>
                </a:solidFill>
                <a:latin typeface="Aptos" panose="020B0004020202020204" pitchFamily="34" charset="0"/>
              </a:rPr>
              <a:t>1 in 15,000 </a:t>
            </a:r>
            <a:br>
              <a:rPr lang="en-US" sz="5000" dirty="0">
                <a:latin typeface="Aptos" panose="020B0004020202020204" pitchFamily="34" charset="0"/>
              </a:rPr>
            </a:br>
            <a:r>
              <a:rPr lang="en-US" sz="5000" dirty="0">
                <a:latin typeface="Aptos" panose="020B0004020202020204" pitchFamily="34" charset="0"/>
              </a:rPr>
              <a:t>or </a:t>
            </a:r>
            <a:r>
              <a:rPr lang="en-US" sz="5000" b="1" dirty="0">
                <a:solidFill>
                  <a:srgbClr val="5A8EC2"/>
                </a:solidFill>
                <a:latin typeface="Aptos" panose="020B0004020202020204" pitchFamily="34" charset="0"/>
              </a:rPr>
              <a:t>500,000 people</a:t>
            </a:r>
            <a:r>
              <a:rPr lang="en-US" sz="5000" b="1" dirty="0">
                <a:latin typeface="Aptos" panose="020B0004020202020204" pitchFamily="34" charset="0"/>
              </a:rPr>
              <a:t> </a:t>
            </a:r>
            <a:r>
              <a:rPr lang="en-US" sz="5000" dirty="0">
                <a:latin typeface="Aptos" panose="020B0004020202020204" pitchFamily="34" charset="0"/>
              </a:rPr>
              <a:t>worldwide.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DBC6C-8141-5D50-B5F1-7A5BF376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4736"/>
          <a:stretch>
            <a:fillRect/>
          </a:stretch>
        </p:blipFill>
        <p:spPr>
          <a:xfrm>
            <a:off x="9847385" y="16708"/>
            <a:ext cx="8440615" cy="102789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BB43574-F3F9-CFAC-E0A0-E9058FD23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8420100"/>
            <a:ext cx="4343400" cy="1875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0CB2E-0CAC-09CC-F218-240F9F862674}"/>
              </a:ext>
            </a:extLst>
          </p:cNvPr>
          <p:cNvSpPr/>
          <p:nvPr/>
        </p:nvSpPr>
        <p:spPr>
          <a:xfrm>
            <a:off x="0" y="6896100"/>
            <a:ext cx="5715000" cy="339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A89E7B-778C-9416-C779-67941E62F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r="9249" b="37"/>
          <a:stretch>
            <a:fillRect/>
          </a:stretch>
        </p:blipFill>
        <p:spPr>
          <a:xfrm>
            <a:off x="10847691" y="0"/>
            <a:ext cx="7477125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EA4F6B2-BFC1-D272-DBB5-BCC28914B686}"/>
              </a:ext>
            </a:extLst>
          </p:cNvPr>
          <p:cNvSpPr txBox="1"/>
          <p:nvPr/>
        </p:nvSpPr>
        <p:spPr>
          <a:xfrm>
            <a:off x="990600" y="952500"/>
            <a:ext cx="10363200" cy="2935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500,000 people in </a:t>
            </a:r>
            <a:b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</a:b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the world have AS. </a:t>
            </a:r>
            <a:b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</a:b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     THAT’S IT!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500" b="1" dirty="0">
              <a:solidFill>
                <a:srgbClr val="044F7D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672AE2B-2F41-D386-7578-5C48B02E06EC}"/>
              </a:ext>
            </a:extLst>
          </p:cNvPr>
          <p:cNvSpPr txBox="1"/>
          <p:nvPr/>
        </p:nvSpPr>
        <p:spPr>
          <a:xfrm>
            <a:off x="990600" y="4268762"/>
            <a:ext cx="11430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endParaRPr lang="en-US" sz="35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latin typeface="Aptos" panose="020B0004020202020204" pitchFamily="34" charset="0"/>
              </a:rPr>
              <a:t>How many people live in the US? </a:t>
            </a:r>
          </a:p>
          <a:p>
            <a:pPr marL="468313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3500" b="1" dirty="0">
                <a:solidFill>
                  <a:srgbClr val="044F7D"/>
                </a:solidFill>
                <a:latin typeface="Aptos" panose="020B0004020202020204" pitchFamily="34" charset="0"/>
              </a:rPr>
              <a:t>331.9 MILLION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endParaRPr lang="en-US" sz="35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latin typeface="Aptos" panose="020B0004020202020204" pitchFamily="34" charset="0"/>
              </a:rPr>
              <a:t>How many people live in the world? </a:t>
            </a:r>
          </a:p>
          <a:p>
            <a:pPr marL="468313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3500" b="1" dirty="0">
                <a:solidFill>
                  <a:srgbClr val="044F7D"/>
                </a:solidFill>
                <a:latin typeface="Aptos" panose="020B0004020202020204" pitchFamily="34" charset="0"/>
              </a:rPr>
              <a:t>7.9 BILLION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83BFFC-E3CE-94B9-F21A-05B9002AB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19200" y="3201962"/>
            <a:ext cx="681629" cy="609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B0F51CA-F2DB-EB28-20BA-CB558CC69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600" y="8420100"/>
            <a:ext cx="4343400" cy="1875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0120" y="4309348"/>
            <a:ext cx="6365383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ABD4CA-B385-9626-813C-28F306B3F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0200" y="571500"/>
            <a:ext cx="8458200" cy="9294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8A0DE5-A453-8C32-A7AE-3AF28E9ED783}"/>
              </a:ext>
            </a:extLst>
          </p:cNvPr>
          <p:cNvSpPr/>
          <p:nvPr/>
        </p:nvSpPr>
        <p:spPr>
          <a:xfrm>
            <a:off x="10210800" y="1409700"/>
            <a:ext cx="6705600" cy="747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C6335BA-A84F-5139-1F8D-ED1896378093}"/>
              </a:ext>
            </a:extLst>
          </p:cNvPr>
          <p:cNvSpPr txBox="1"/>
          <p:nvPr/>
        </p:nvSpPr>
        <p:spPr>
          <a:xfrm>
            <a:off x="990600" y="1592683"/>
            <a:ext cx="7162800" cy="1411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  <a:ea typeface="+mj-ea"/>
                <a:cs typeface="+mj-cs"/>
              </a:rPr>
              <a:t>Insert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DC6C3C-63E7-096B-5741-9519AF68A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3003946"/>
            <a:ext cx="4953000" cy="386954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503B483F-5939-0473-598D-CF2AF16FDD12}"/>
              </a:ext>
            </a:extLst>
          </p:cNvPr>
          <p:cNvSpPr txBox="1"/>
          <p:nvPr/>
        </p:nvSpPr>
        <p:spPr>
          <a:xfrm>
            <a:off x="1169542" y="3948770"/>
            <a:ext cx="7745858" cy="279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en-US" sz="6000" b="1" dirty="0">
                <a:latin typeface="Aptos" panose="020B0004020202020204" pitchFamily="34" charset="0"/>
              </a:rPr>
              <a:t>is 1 of 500,000!</a:t>
            </a:r>
          </a:p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en-US" sz="5000" dirty="0">
                <a:latin typeface="Aptos" panose="020B0004020202020204" pitchFamily="34" charset="0"/>
              </a:rPr>
              <a:t>Meaning he is super unique and extremely special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B0003F6-EAE0-2B95-C8EC-A4875E12C73F}"/>
              </a:ext>
            </a:extLst>
          </p:cNvPr>
          <p:cNvSpPr txBox="1"/>
          <p:nvPr/>
        </p:nvSpPr>
        <p:spPr>
          <a:xfrm>
            <a:off x="10210801" y="4842748"/>
            <a:ext cx="6705600" cy="75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ts val="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</a:rPr>
              <a:t>INSERT PHOTO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47332" y="1201187"/>
            <a:ext cx="5553868" cy="205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</a:rPr>
              <a:t>So what </a:t>
            </a:r>
            <a:b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</a:rPr>
            </a:b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</a:rPr>
              <a:t>causes AS?</a:t>
            </a:r>
            <a:endParaRPr lang="en-US" sz="7500" dirty="0">
              <a:latin typeface="Aptos" panose="020B00040202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1180672"/>
            <a:ext cx="7850986" cy="7925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381AB-07F6-ACD4-1DF7-E2166847BE9C}"/>
              </a:ext>
            </a:extLst>
          </p:cNvPr>
          <p:cNvSpPr txBox="1"/>
          <p:nvPr/>
        </p:nvSpPr>
        <p:spPr>
          <a:xfrm>
            <a:off x="1295400" y="4152900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latin typeface="Aptos" panose="020B0004020202020204" pitchFamily="34" charset="0"/>
              </a:rPr>
              <a:t> </a:t>
            </a:r>
            <a:r>
              <a:rPr lang="en-US" sz="4200" b="1" dirty="0">
                <a:latin typeface="Aptos" panose="020B0004020202020204" pitchFamily="34" charset="0"/>
              </a:rPr>
              <a:t>One gene </a:t>
            </a:r>
            <a:r>
              <a:rPr lang="en-US" sz="4200" dirty="0">
                <a:latin typeface="Aptos" panose="020B0004020202020204" pitchFamily="34" charset="0"/>
              </a:rPr>
              <a:t>(called UBE3A) </a:t>
            </a:r>
            <a:br>
              <a:rPr lang="en-US" sz="4200" dirty="0">
                <a:latin typeface="Aptos" panose="020B0004020202020204" pitchFamily="34" charset="0"/>
              </a:rPr>
            </a:br>
            <a:r>
              <a:rPr lang="en-US" sz="4200" dirty="0">
                <a:latin typeface="Aptos" panose="020B0004020202020204" pitchFamily="34" charset="0"/>
              </a:rPr>
              <a:t>   is missing or doesn’t work right.</a:t>
            </a:r>
            <a:br>
              <a:rPr lang="en-US" sz="4200" dirty="0">
                <a:latin typeface="Aptos" panose="020B0004020202020204" pitchFamily="34" charset="0"/>
              </a:rPr>
            </a:br>
            <a:r>
              <a:rPr lang="en-US" sz="4200" dirty="0">
                <a:latin typeface="Aptos" panose="020B0004020202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latin typeface="Aptos" panose="020B0004020202020204" pitchFamily="34" charset="0"/>
              </a:rPr>
              <a:t>That's it! </a:t>
            </a:r>
            <a:r>
              <a:rPr lang="en-US" sz="4200" dirty="0">
                <a:latin typeface="Aptos" panose="020B0004020202020204" pitchFamily="34" charset="0"/>
              </a:rPr>
              <a:t>Just that one gene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endParaRPr lang="en-US" sz="4200" dirty="0">
              <a:latin typeface="Aptos" panose="020B00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latin typeface="Aptos" panose="020B0004020202020204" pitchFamily="34" charset="0"/>
              </a:rPr>
              <a:t>Well – </a:t>
            </a:r>
            <a:r>
              <a:rPr lang="en-US" sz="4200" i="1" dirty="0">
                <a:latin typeface="Aptos" panose="020B0004020202020204" pitchFamily="34" charset="0"/>
              </a:rPr>
              <a:t>what is a gene?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5037C-C387-E101-BBB8-5B2968F5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D908BF3-7BF3-F845-8D1B-1D7FCD07DD57}"/>
              </a:ext>
            </a:extLst>
          </p:cNvPr>
          <p:cNvSpPr txBox="1"/>
          <p:nvPr/>
        </p:nvSpPr>
        <p:spPr>
          <a:xfrm>
            <a:off x="914400" y="686605"/>
            <a:ext cx="14630400" cy="179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7500" b="1" dirty="0">
                <a:solidFill>
                  <a:srgbClr val="044F7D"/>
                </a:solidFill>
                <a:latin typeface="Aptos" panose="020B0004020202020204" pitchFamily="34" charset="0"/>
              </a:rPr>
              <a:t>We each have hundreds of thousands of genes!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5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90F35-2ADA-A60C-7F67-3DDDCE7464B2}"/>
              </a:ext>
            </a:extLst>
          </p:cNvPr>
          <p:cNvSpPr txBox="1"/>
          <p:nvPr/>
        </p:nvSpPr>
        <p:spPr>
          <a:xfrm>
            <a:off x="811658" y="2671799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91E81"/>
              </a:buClr>
            </a:pPr>
            <a:r>
              <a:rPr lang="en-US" sz="3500" dirty="0">
                <a:latin typeface="Aptos" panose="020B0004020202020204" pitchFamily="34" charset="0"/>
              </a:rPr>
              <a:t> Genes are what make us different &amp; unique.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17B1A5-D9E2-E79E-0731-1F88E9B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3534369"/>
            <a:ext cx="4953000" cy="386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49088-54EA-B560-A448-54E36CEC1D18}"/>
              </a:ext>
            </a:extLst>
          </p:cNvPr>
          <p:cNvSpPr txBox="1"/>
          <p:nvPr/>
        </p:nvSpPr>
        <p:spPr>
          <a:xfrm>
            <a:off x="3009900" y="4533900"/>
            <a:ext cx="6172200" cy="5287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Aptos" panose="020B0004020202020204" pitchFamily="34" charset="0"/>
              </a:rPr>
              <a:t>Look around your class – in what ways are your friends different?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Clr>
                <a:srgbClr val="CC3399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latin typeface="Aptos" panose="020B0004020202020204" pitchFamily="34" charset="0"/>
              </a:rPr>
              <a:t> Hair color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Clr>
                <a:srgbClr val="CC3399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latin typeface="Aptos" panose="020B0004020202020204" pitchFamily="34" charset="0"/>
              </a:rPr>
              <a:t> Eye color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Clr>
                <a:srgbClr val="CC3399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latin typeface="Aptos" panose="020B0004020202020204" pitchFamily="34" charset="0"/>
              </a:rPr>
              <a:t> Height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Clr>
                <a:srgbClr val="CC3399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latin typeface="Aptos" panose="020B0004020202020204" pitchFamily="34" charset="0"/>
              </a:rPr>
              <a:t> Smile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962" y="2247900"/>
            <a:ext cx="7762982" cy="73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D7CF759-3768-10B7-54CD-38830402E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523" y="2705100"/>
            <a:ext cx="5958730" cy="7080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F0FDED-B381-B036-8835-FCD6791A1ACE}"/>
              </a:ext>
            </a:extLst>
          </p:cNvPr>
          <p:cNvSpPr/>
          <p:nvPr/>
        </p:nvSpPr>
        <p:spPr>
          <a:xfrm>
            <a:off x="2590800" y="3009900"/>
            <a:ext cx="1981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3124200" y="33147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642938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  <a:tabLst>
                <a:tab pos="677863" algn="l"/>
              </a:tabLst>
            </a:pPr>
            <a:r>
              <a:rPr lang="en-US" sz="5000" dirty="0">
                <a:latin typeface="Aptos" panose="020B0004020202020204" pitchFamily="34" charset="0"/>
              </a:rPr>
              <a:t>	Angelman Syndrome 	cannot be 	</a:t>
            </a:r>
            <a:r>
              <a:rPr lang="en-US" sz="5000" b="1" dirty="0">
                <a:latin typeface="Aptos" panose="020B0004020202020204" pitchFamily="34" charset="0"/>
              </a:rPr>
              <a:t>'caught’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</a:pPr>
            <a:endParaRPr lang="en-US" sz="5000" b="1" dirty="0">
              <a:latin typeface="Aptos" panose="020B0004020202020204" pitchFamily="34" charset="0"/>
            </a:endParaRPr>
          </a:p>
          <a:p>
            <a:pPr indent="642938">
              <a:lnSpc>
                <a:spcPct val="90000"/>
              </a:lnSpc>
              <a:spcAft>
                <a:spcPts val="600"/>
              </a:spcAft>
              <a:buClr>
                <a:srgbClr val="C91C81"/>
              </a:buClr>
              <a:buFont typeface="Arial" panose="020B0604020202020204" pitchFamily="34" charset="0"/>
              <a:buChar char="•"/>
              <a:tabLst>
                <a:tab pos="677863" algn="l"/>
              </a:tabLst>
            </a:pPr>
            <a:r>
              <a:rPr lang="en-US" sz="5000" dirty="0">
                <a:latin typeface="Aptos" panose="020B0004020202020204" pitchFamily="34" charset="0"/>
              </a:rPr>
              <a:t>Kids with AS are born 	with it and there is no 	other way to get 	Angelman Syndrome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EE4140D7-5DDC-A9E1-F89F-251968209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8" y="9528980"/>
            <a:ext cx="18067352" cy="6334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875A33-CE79-283E-5263-1FC07D6C8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577900"/>
            <a:ext cx="16838126" cy="929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D571A-44A9-C6CA-FB93-D8FA47A8158A}"/>
              </a:ext>
            </a:extLst>
          </p:cNvPr>
          <p:cNvSpPr txBox="1"/>
          <p:nvPr/>
        </p:nvSpPr>
        <p:spPr>
          <a:xfrm>
            <a:off x="4191000" y="3349242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How do you think having </a:t>
            </a:r>
            <a:b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Angelman Syndrome affects your friend?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0F711-3FF2-1573-C2E0-1BB18FE38E91}"/>
              </a:ext>
            </a:extLst>
          </p:cNvPr>
          <p:cNvSpPr txBox="1"/>
          <p:nvPr/>
        </p:nvSpPr>
        <p:spPr>
          <a:xfrm>
            <a:off x="5305516" y="5777391"/>
            <a:ext cx="731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What are some of the things </a:t>
            </a:r>
            <a:b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they might do a little differently?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11D37B0-31EA-7F6B-E3C6-26E1967B7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6832" y="1866900"/>
            <a:ext cx="2952568" cy="108385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9007628-96C7-A2C7-8998-C1903C11A4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5061346"/>
            <a:ext cx="4953000" cy="3869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B5429-377F-8AF7-EB3A-8D1A4054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F7B3C1C0-D8AB-7B4D-ECE7-0722BF71A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8" y="9528980"/>
            <a:ext cx="18067352" cy="6334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03F41D-FF4E-4926-53DA-9C49545C4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577900"/>
            <a:ext cx="16838126" cy="929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F1B7A-2234-7A4C-69D8-B54CEA10E77E}"/>
              </a:ext>
            </a:extLst>
          </p:cNvPr>
          <p:cNvSpPr txBox="1"/>
          <p:nvPr/>
        </p:nvSpPr>
        <p:spPr>
          <a:xfrm>
            <a:off x="4876800" y="1485900"/>
            <a:ext cx="8763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But look at all the things </a:t>
            </a:r>
            <a:b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(insert name) loves! </a:t>
            </a:r>
          </a:p>
          <a:p>
            <a:pPr lvl="0" algn="ctr"/>
            <a:endParaRPr lang="en-US" sz="1500" i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lvl="0" algn="ctr"/>
            <a:r>
              <a:rPr lang="en-US" sz="4000" i="1" dirty="0">
                <a:solidFill>
                  <a:schemeClr val="bg1"/>
                </a:solidFill>
                <a:latin typeface="Aptos" panose="020B0004020202020204" pitchFamily="34" charset="0"/>
              </a:rPr>
              <a:t>Do you love these things as well?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61575-F9DC-3B10-8C3D-410794A9CF68}"/>
              </a:ext>
            </a:extLst>
          </p:cNvPr>
          <p:cNvSpPr txBox="1"/>
          <p:nvPr/>
        </p:nvSpPr>
        <p:spPr>
          <a:xfrm>
            <a:off x="6534150" y="4723252"/>
            <a:ext cx="5448300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Swimming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Riding her / his bike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Shopping at Target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Playing on sports teams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Being with friends and family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Going to (fav restaurant)</a:t>
            </a:r>
          </a:p>
          <a:p>
            <a:pPr lvl="0" algn="ctr">
              <a:lnSpc>
                <a:spcPts val="3200"/>
              </a:lnSpc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Watching music videos</a:t>
            </a:r>
          </a:p>
          <a:p>
            <a:pPr lvl="0" algn="ctr">
              <a:buClr>
                <a:srgbClr val="C91C81"/>
              </a:buClr>
            </a:pPr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Eating favorite foods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FA0877-84BE-FDD7-C96B-51851B774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5600" y="3994546"/>
            <a:ext cx="4953000" cy="3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525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Proxima Nova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Angelman Syndrome and your friend Miller!</dc:title>
  <dc:creator>Kathryn</dc:creator>
  <cp:lastModifiedBy>Family Support</cp:lastModifiedBy>
  <cp:revision>8</cp:revision>
  <dcterms:created xsi:type="dcterms:W3CDTF">2006-08-16T00:00:00Z</dcterms:created>
  <dcterms:modified xsi:type="dcterms:W3CDTF">2026-01-30T16:47:10Z</dcterms:modified>
  <dc:identifier>DAE31BItrmE</dc:identifier>
</cp:coreProperties>
</file>