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1" r:id="rId2"/>
    <p:sldId id="323" r:id="rId3"/>
    <p:sldId id="280" r:id="rId4"/>
    <p:sldId id="299" r:id="rId5"/>
    <p:sldId id="281" r:id="rId6"/>
    <p:sldId id="314" r:id="rId7"/>
    <p:sldId id="277" r:id="rId8"/>
    <p:sldId id="279" r:id="rId9"/>
    <p:sldId id="278" r:id="rId10"/>
    <p:sldId id="318" r:id="rId11"/>
    <p:sldId id="282" r:id="rId12"/>
    <p:sldId id="315" r:id="rId13"/>
    <p:sldId id="328" r:id="rId14"/>
    <p:sldId id="307" r:id="rId15"/>
    <p:sldId id="298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99"/>
    <a:srgbClr val="9933FF"/>
    <a:srgbClr val="F2FF95"/>
    <a:srgbClr val="FCF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72889" autoAdjust="0"/>
  </p:normalViewPr>
  <p:slideViewPr>
    <p:cSldViewPr snapToGrid="0" snapToObjects="1">
      <p:cViewPr varScale="1">
        <p:scale>
          <a:sx n="65" d="100"/>
          <a:sy n="65" d="100"/>
        </p:scale>
        <p:origin x="14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19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56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0"/>
            <a:ext cx="3038475" cy="4656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3F667-87A3-4F2E-A420-6F14C74187DE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163"/>
            <a:ext cx="3038475" cy="465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829163"/>
            <a:ext cx="3038475" cy="465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6AA2A-31A6-4D7C-8F32-7328FBD34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8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1D530C1-322A-4ABC-833A-179EA79AEEF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7FD4B3-3B56-406A-8FBD-EFBEBFC73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3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and 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3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cost to raise a typical child is somewhere around $300,000</a:t>
            </a:r>
          </a:p>
          <a:p>
            <a:endParaRPr lang="en-US" dirty="0"/>
          </a:p>
          <a:p>
            <a:r>
              <a:rPr lang="en-US" dirty="0"/>
              <a:t>The cost to raise a child with AS is over </a:t>
            </a:r>
            <a:r>
              <a:rPr lang="en-US" sz="2000" b="1" dirty="0">
                <a:highlight>
                  <a:srgbClr val="FFFF00"/>
                </a:highlight>
              </a:rPr>
              <a:t>$3million</a:t>
            </a:r>
            <a:endParaRPr lang="en-US" b="1" dirty="0">
              <a:highlight>
                <a:srgbClr val="FFFF00"/>
              </a:highlight>
            </a:endParaRPr>
          </a:p>
          <a:p>
            <a:endParaRPr lang="en-US" dirty="0"/>
          </a:p>
          <a:p>
            <a:r>
              <a:rPr lang="en-US" dirty="0"/>
              <a:t>Significantly more expensive to raise a child with 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37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22 chromosomes.    </a:t>
            </a:r>
          </a:p>
          <a:p>
            <a:r>
              <a:rPr lang="en-US" dirty="0"/>
              <a:t>There is a male and a female component to each one</a:t>
            </a:r>
          </a:p>
          <a:p>
            <a:r>
              <a:rPr lang="en-US" dirty="0"/>
              <a:t>Angelman syndrome only affects one chromosome in our gene – that is chromosome #15, or UB3a</a:t>
            </a:r>
          </a:p>
          <a:p>
            <a:endParaRPr lang="en-US" dirty="0"/>
          </a:p>
          <a:p>
            <a:r>
              <a:rPr lang="en-US" dirty="0"/>
              <a:t>The left side shows a normal gene with a normal #15 chromosome.</a:t>
            </a:r>
          </a:p>
          <a:p>
            <a:r>
              <a:rPr lang="en-US" dirty="0"/>
              <a:t>The father’s chromosome #15 becomes ‘turned off’ or dormant</a:t>
            </a:r>
          </a:p>
          <a:p>
            <a:endParaRPr lang="en-US" dirty="0"/>
          </a:p>
          <a:p>
            <a:r>
              <a:rPr lang="en-US" dirty="0"/>
              <a:t>The right side depicts what happens when AS is caused</a:t>
            </a:r>
          </a:p>
          <a:p>
            <a:r>
              <a:rPr lang="en-US" dirty="0"/>
              <a:t>The fathers chromosome #15 is ‘turned off’ so to speak</a:t>
            </a:r>
          </a:p>
          <a:p>
            <a:r>
              <a:rPr lang="en-US" dirty="0"/>
              <a:t>The mother’s chromosome #15 is supposed to take over</a:t>
            </a:r>
          </a:p>
          <a:p>
            <a:r>
              <a:rPr lang="en-US" dirty="0"/>
              <a:t>AS happens when the mother’s chromosome #15 either is damaged or missing completely.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7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70% of the Walk funds we receive do go directly towards the ASF Mission.</a:t>
            </a:r>
          </a:p>
          <a:p>
            <a:endParaRPr lang="en-US" dirty="0"/>
          </a:p>
          <a:p>
            <a:r>
              <a:rPr lang="en-US" dirty="0"/>
              <a:t>Our Mission is three-fold.</a:t>
            </a:r>
          </a:p>
          <a:p>
            <a:endParaRPr lang="en-US" dirty="0"/>
          </a:p>
          <a:p>
            <a:r>
              <a:rPr lang="en-US" dirty="0"/>
              <a:t>Research for a cure is a critical aspect of our purpose</a:t>
            </a:r>
          </a:p>
          <a:p>
            <a:endParaRPr lang="en-US" dirty="0"/>
          </a:p>
          <a:p>
            <a:r>
              <a:rPr lang="en-US" dirty="0"/>
              <a:t>The other critical thing we do is family support.  Providing education, resources and financial help through the ASF Family Fund</a:t>
            </a:r>
          </a:p>
          <a:p>
            <a:endParaRPr lang="en-US" dirty="0"/>
          </a:p>
          <a:p>
            <a:r>
              <a:rPr lang="en-US" dirty="0"/>
              <a:t>The ASF is the 1st point of contact when a family receives a diagnosis.  Often they are devastated.</a:t>
            </a:r>
          </a:p>
          <a:p>
            <a:endParaRPr lang="en-US" dirty="0"/>
          </a:p>
          <a:p>
            <a:r>
              <a:rPr lang="en-US" dirty="0"/>
              <a:t>They look to us for:</a:t>
            </a:r>
          </a:p>
          <a:p>
            <a:pPr fontAlgn="base"/>
            <a:r>
              <a:rPr lang="en-US" dirty="0"/>
              <a:t>Angelman Syndrome A to</a:t>
            </a:r>
            <a:r>
              <a:rPr lang="en-US" baseline="0" dirty="0"/>
              <a:t> Z</a:t>
            </a:r>
            <a:endParaRPr lang="en-US" dirty="0"/>
          </a:p>
          <a:p>
            <a:pPr fontAlgn="base"/>
            <a:r>
              <a:rPr lang="en-US" dirty="0"/>
              <a:t>Employment Resources</a:t>
            </a:r>
          </a:p>
          <a:p>
            <a:pPr fontAlgn="base"/>
            <a:r>
              <a:rPr lang="en-US" dirty="0"/>
              <a:t>Household Resources</a:t>
            </a:r>
          </a:p>
          <a:p>
            <a:pPr fontAlgn="base"/>
            <a:r>
              <a:rPr lang="en-US" dirty="0"/>
              <a:t>Support Resources</a:t>
            </a:r>
          </a:p>
          <a:p>
            <a:pPr fontAlgn="base"/>
            <a:r>
              <a:rPr lang="en-US" dirty="0"/>
              <a:t>Financial Resources</a:t>
            </a:r>
          </a:p>
          <a:p>
            <a:pPr fontAlgn="base"/>
            <a:r>
              <a:rPr lang="en-US" dirty="0"/>
              <a:t>Inclusion Resources</a:t>
            </a:r>
          </a:p>
          <a:p>
            <a:pPr fontAlgn="base"/>
            <a:r>
              <a:rPr lang="en-US" dirty="0"/>
              <a:t>Seizure Resources</a:t>
            </a:r>
          </a:p>
          <a:p>
            <a:pPr fontAlgn="base"/>
            <a:r>
              <a:rPr lang="en-US" dirty="0"/>
              <a:t>Therapy Resources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The ASF has recently (in the last 7 years) began AS Clinics nationwide.</a:t>
            </a:r>
          </a:p>
          <a:p>
            <a:pPr fontAlgn="base"/>
            <a:r>
              <a:rPr lang="en-US" dirty="0"/>
              <a:t>We currently have 17 AS Clinics in the U.S. and this number is growing quickly</a:t>
            </a:r>
          </a:p>
          <a:p>
            <a:pPr fontAlgn="base"/>
            <a:r>
              <a:rPr lang="en-US" dirty="0"/>
              <a:t>AS Clinics give comprehensive care to AS individuals (Neurological, PT, OT, and more)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8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National Walk is our #1 Fundraiser and source of income</a:t>
            </a:r>
          </a:p>
          <a:p>
            <a:r>
              <a:rPr lang="en-US" dirty="0"/>
              <a:t>We also count on grassroots fundraising and people/families/organizations like YOU.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77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British Pediatrician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1965 published first paper identifying the disorder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support group for Angelman Syndrome not until 1986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Formal research didn’t begin until the 1990’s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come a long way since then!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1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children misdiagnosed as having severe autism or cerebral palsy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True diagnosis of AS takes a genetic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UB3A Gene – Specifically chromosome #15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Unlike other disorders/diseases, we know EXACTLY what causes Angelman syndrome.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makes the search for a cure quite possible within our lifetime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what are some general similarities/characteristics?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5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Less than 200,000 in the USA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Quite possibly many more children and young adults out there that have AS, but are living with a misdiagnosis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Often doctors label it as “severe autism or cerebral palsy” without doing a genetic test.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0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Greater than 80% experience seizures usually by age 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1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know exactly why, but pretty close to ALL individuals with AS have an unusual attraction/fascination with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4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“difficulty learning &amp; understanding” is a term directly from the textbooks.  It is likely they understand a lot more than we give them credit for.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12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Puberty sometimes changes the happy demeanor for individuals with AS.</a:t>
            </a:r>
          </a:p>
          <a:p>
            <a:r>
              <a:rPr lang="en-US" dirty="0"/>
              <a:t>This causes many adolescent behavior challenges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Individuals with AS will need round the clock care for the rest of their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D4B3-3B56-406A-8FBD-EFBEBFC732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0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1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2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8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5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0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2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3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3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5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4FC5-9677-8C4E-931F-C841DE165ED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2249E-F004-7442-AA64-205A6CF8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8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hyperlink" Target="http://www.angelman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_Ele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0"/>
            <a:ext cx="9168385" cy="6876289"/>
          </a:xfrm>
          <a:prstGeom prst="rect">
            <a:avLst/>
          </a:prstGeom>
        </p:spPr>
      </p:pic>
      <p:pic>
        <p:nvPicPr>
          <p:cNvPr id="6" name="Picture 5" descr="wings_white.png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796">
            <a:off x="-57896" y="3789500"/>
            <a:ext cx="10037673" cy="35292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9428" y="1636330"/>
            <a:ext cx="4372255" cy="391779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latin typeface="Arial Black" panose="020B0A04020102020204" pitchFamily="34" charset="0"/>
                <a:cs typeface="Arial Unicode MS"/>
              </a:rPr>
              <a:t>What is </a:t>
            </a:r>
            <a:r>
              <a:rPr lang="en-US" sz="5000" b="1" dirty="0">
                <a:solidFill>
                  <a:schemeClr val="tx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Angelman</a:t>
            </a:r>
            <a:r>
              <a:rPr lang="en-US" sz="5000" b="1" dirty="0">
                <a:solidFill>
                  <a:schemeClr val="tx1"/>
                </a:solidFill>
                <a:latin typeface="Arial Black" panose="020B0A04020102020204" pitchFamily="34" charset="0"/>
                <a:cs typeface="Arial Unicode MS"/>
              </a:rPr>
              <a:t> syndrome?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F0635F0-C6A6-4551-9D4B-BDB117787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0" y="5042404"/>
            <a:ext cx="4653378" cy="27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2" y="3628428"/>
            <a:ext cx="8666602" cy="3047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16" y="283653"/>
            <a:ext cx="872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Life with Angelman syndrome</a:t>
            </a:r>
          </a:p>
        </p:txBody>
      </p:sp>
      <p:sp>
        <p:nvSpPr>
          <p:cNvPr id="7" name="AutoShape 2" descr="Image result for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1561"/>
          <a:stretch/>
        </p:blipFill>
        <p:spPr>
          <a:xfrm>
            <a:off x="853499" y="1114650"/>
            <a:ext cx="3479800" cy="5401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9604" y="2078069"/>
            <a:ext cx="42260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Physical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Occupational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Ophthalmologists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Gastroenterologist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Speech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Neurologists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ENTs</a:t>
            </a:r>
          </a:p>
          <a:p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5D5786-F6DA-48C2-BD17-9F7483A82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_sch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4204" cy="69031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239880"/>
            <a:ext cx="9204203" cy="7566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7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131124" y="1280170"/>
            <a:ext cx="4372255" cy="974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 Unicode MS"/>
                <a:cs typeface="Arial Unicode MS"/>
              </a:rPr>
              <a:t>WHAT CAUSES</a:t>
            </a:r>
          </a:p>
          <a:p>
            <a:pPr marL="0" indent="0">
              <a:buNone/>
            </a:pPr>
            <a:r>
              <a:rPr lang="en-US" sz="2400" dirty="0">
                <a:latin typeface="Arial Unicode MS"/>
                <a:cs typeface="Arial Unicode MS"/>
              </a:rPr>
              <a:t>ANGELMAN SYNDROME?</a:t>
            </a:r>
          </a:p>
        </p:txBody>
      </p:sp>
      <p:pic>
        <p:nvPicPr>
          <p:cNvPr id="10" name="Picture 9" descr="wings_white.png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796">
            <a:off x="-1436204" y="4335876"/>
            <a:ext cx="7322684" cy="257465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BFA2EB-24A3-4D7F-9406-8F592A7AEA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99" r="60941" b="36209"/>
          <a:stretch/>
        </p:blipFill>
        <p:spPr>
          <a:xfrm>
            <a:off x="6205580" y="5225043"/>
            <a:ext cx="2053527" cy="8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6875" y="115747"/>
            <a:ext cx="64702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We Know About</a:t>
            </a:r>
          </a:p>
          <a:p>
            <a:pPr algn="ctr"/>
            <a:r>
              <a:rPr lang="en-US" sz="4400" dirty="0"/>
              <a:t>Angelman Syndrome</a:t>
            </a:r>
          </a:p>
        </p:txBody>
      </p:sp>
      <p:pic>
        <p:nvPicPr>
          <p:cNvPr id="13" name="Picture 4" descr="Normal_15_Chromos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03" y="1692853"/>
            <a:ext cx="2323247" cy="343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hromosome_15_Dele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24" y="1707489"/>
            <a:ext cx="2162377" cy="344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2624" y="5278912"/>
            <a:ext cx="232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Normal #15 </a:t>
            </a:r>
          </a:p>
          <a:p>
            <a:pPr algn="ctr"/>
            <a:r>
              <a:rPr lang="en-US" dirty="0"/>
              <a:t>Chromosomes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8331" y="5307629"/>
            <a:ext cx="232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Deletion of part of </a:t>
            </a:r>
          </a:p>
          <a:p>
            <a:r>
              <a:rPr lang="en-US" dirty="0"/>
              <a:t>#15 Chromosome	</a:t>
            </a:r>
          </a:p>
        </p:txBody>
      </p:sp>
      <p:sp>
        <p:nvSpPr>
          <p:cNvPr id="10" name="Oval 9"/>
          <p:cNvSpPr/>
          <p:nvPr/>
        </p:nvSpPr>
        <p:spPr>
          <a:xfrm>
            <a:off x="2794248" y="2182087"/>
            <a:ext cx="675409" cy="64423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Summing Junction 17"/>
          <p:cNvSpPr/>
          <p:nvPr/>
        </p:nvSpPr>
        <p:spPr>
          <a:xfrm>
            <a:off x="2119282" y="2249853"/>
            <a:ext cx="529937" cy="508707"/>
          </a:xfrm>
          <a:prstGeom prst="flowChartSummingJunction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umming Junction 19"/>
          <p:cNvSpPr/>
          <p:nvPr/>
        </p:nvSpPr>
        <p:spPr>
          <a:xfrm>
            <a:off x="6245975" y="2249853"/>
            <a:ext cx="529937" cy="508707"/>
          </a:xfrm>
          <a:prstGeom prst="flowChartSummingJunction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46AFE13-9E5C-4D58-822D-F086DFE67E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0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0" y="3628427"/>
            <a:ext cx="8666602" cy="3047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1825" y="206914"/>
            <a:ext cx="726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Mission is Three-Fold:</a:t>
            </a:r>
          </a:p>
          <a:p>
            <a:pPr lvl="0" algn="ctr"/>
            <a:r>
              <a:rPr lang="en-US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+ Family Clinics +</a:t>
            </a:r>
          </a:p>
          <a:p>
            <a:pPr lvl="0" algn="ctr"/>
            <a:r>
              <a:rPr lang="en-US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6502" y="1837159"/>
            <a:ext cx="6507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are the family’s 1</a:t>
            </a:r>
            <a:r>
              <a:rPr lang="en-US" sz="2400" baseline="30000" dirty="0"/>
              <a:t>st</a:t>
            </a:r>
            <a:r>
              <a:rPr lang="en-US" sz="2400" dirty="0"/>
              <a:t> Point of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They Look to Us For: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Advice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Education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Family support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US" sz="2400" dirty="0"/>
              <a:t>Resources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E2ED5E-B2C6-48AE-8516-DF75142E61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246"/>
          <a:stretch/>
        </p:blipFill>
        <p:spPr>
          <a:xfrm>
            <a:off x="3293305" y="5955543"/>
            <a:ext cx="6347020" cy="2351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F61BDA-4374-493F-B7DB-8B78EFE63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35" y="2232599"/>
            <a:ext cx="2786533" cy="3715378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9462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1142269" y="3491732"/>
            <a:ext cx="8666602" cy="3047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927" y="3642"/>
            <a:ext cx="8727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May 21, 2022</a:t>
            </a:r>
          </a:p>
          <a:p>
            <a:pPr algn="ctr"/>
            <a:r>
              <a:rPr lang="en-US" sz="4800" b="1" i="1" dirty="0"/>
              <a:t>ASF National Walk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967" y="1467109"/>
            <a:ext cx="30341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50+ Cities Nationwide </a:t>
            </a:r>
          </a:p>
          <a:p>
            <a:endParaRPr lang="en-US" dirty="0"/>
          </a:p>
          <a:p>
            <a:r>
              <a:rPr lang="en-US" sz="2400" b="1" dirty="0"/>
              <a:t>Virtual Walks in all states &amp; globally</a:t>
            </a:r>
            <a:endParaRPr lang="en-US" dirty="0"/>
          </a:p>
          <a:p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8BD6C-90A0-472C-A351-6345F8A075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718"/>
          <a:stretch/>
        </p:blipFill>
        <p:spPr>
          <a:xfrm>
            <a:off x="3073987" y="1410672"/>
            <a:ext cx="3242681" cy="243854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14919" r="7870"/>
          <a:stretch/>
        </p:blipFill>
        <p:spPr>
          <a:xfrm>
            <a:off x="3864642" y="3849212"/>
            <a:ext cx="1823640" cy="30345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76664-A5FC-4BC4-B609-692D2B754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93" y="3043895"/>
            <a:ext cx="3018099" cy="3593583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8D460-599E-445E-9062-BEC0FB44B9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15" t="11079" r="8349" b="5530"/>
          <a:stretch/>
        </p:blipFill>
        <p:spPr>
          <a:xfrm>
            <a:off x="6316668" y="2436902"/>
            <a:ext cx="2689908" cy="266831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4446E59-811D-4EA2-80CA-E2B3487AB4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2" y="3628428"/>
            <a:ext cx="8666602" cy="3047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442" y="361055"/>
            <a:ext cx="8727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/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5796" y="2600483"/>
            <a:ext cx="4456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More information:</a:t>
            </a:r>
          </a:p>
          <a:p>
            <a:pPr algn="ctr"/>
            <a:r>
              <a:rPr lang="en-US" sz="2400" b="1" dirty="0"/>
              <a:t>kmurphy@angelman.org</a:t>
            </a:r>
          </a:p>
          <a:p>
            <a:pPr algn="ctr"/>
            <a:r>
              <a:rPr lang="en-US" sz="2400" b="1" dirty="0"/>
              <a:t>630-978-4245 or 800-432-6435 (800-IF-ANGEL)</a:t>
            </a:r>
          </a:p>
          <a:p>
            <a:pPr algn="ctr"/>
            <a:r>
              <a:rPr lang="en-US" sz="2400" b="1" dirty="0">
                <a:hlinkClick r:id="rId4"/>
              </a:rPr>
              <a:t>www.angelman.org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23AEA9E-8441-4732-88C3-C013E93B6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46"/>
          <a:stretch/>
        </p:blipFill>
        <p:spPr>
          <a:xfrm>
            <a:off x="3190071" y="5955543"/>
            <a:ext cx="6347020" cy="235173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48338E-E1B3-426E-B833-6B3A11E6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8" y="2407060"/>
            <a:ext cx="3762418" cy="25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4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66991"/>
            <a:ext cx="8666602" cy="3047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7" y="283653"/>
            <a:ext cx="4064458" cy="3132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r="5536"/>
          <a:stretch/>
        </p:blipFill>
        <p:spPr>
          <a:xfrm>
            <a:off x="4879658" y="4073744"/>
            <a:ext cx="3887742" cy="2503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09DF9-51BC-47B3-8A92-20F3C1A10D0F}"/>
              </a:ext>
            </a:extLst>
          </p:cNvPr>
          <p:cNvSpPr txBox="1"/>
          <p:nvPr/>
        </p:nvSpPr>
        <p:spPr>
          <a:xfrm>
            <a:off x="322715" y="3432193"/>
            <a:ext cx="53536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Discovered in 1965 by Dr. Harry Angelman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1982: AS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1987: Genetic Marker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1991: First Major Gift – ASF begins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1996: First Clinical Trial – Wagstaff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2018: $10 Million Milestone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3 full-time + 3 hourly employees</a:t>
            </a:r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800FC79-35E9-42FC-91D7-CFAF0AC262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507" r="61204"/>
          <a:stretch/>
        </p:blipFill>
        <p:spPr>
          <a:xfrm>
            <a:off x="4422466" y="709103"/>
            <a:ext cx="4550902" cy="24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786435"/>
          </a:xfrm>
        </p:spPr>
        <p:txBody>
          <a:bodyPr>
            <a:normAutofit/>
          </a:bodyPr>
          <a:lstStyle/>
          <a:p>
            <a:r>
              <a:rPr lang="en-US" dirty="0"/>
              <a:t>Characteristics of Angelman Syndrome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33" y="1714612"/>
            <a:ext cx="5191933" cy="357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8624BB8-88CC-4D8B-9BD2-03387334BE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451086" y="398725"/>
            <a:ext cx="6935013" cy="798010"/>
          </a:xfrm>
        </p:spPr>
        <p:txBody>
          <a:bodyPr>
            <a:normAutofit/>
          </a:bodyPr>
          <a:lstStyle/>
          <a:p>
            <a:r>
              <a:rPr lang="en-US" dirty="0"/>
              <a:t>Angelman Syndrome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" y="1059406"/>
            <a:ext cx="8445500" cy="3810000"/>
          </a:xfrm>
        </p:spPr>
        <p:txBody>
          <a:bodyPr/>
          <a:lstStyle/>
          <a:p>
            <a:pPr marL="457200" indent="-457200" algn="l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All races and ethnicities</a:t>
            </a:r>
          </a:p>
          <a:p>
            <a:pPr marL="457200" indent="-457200" algn="l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Boys and girls equally</a:t>
            </a:r>
          </a:p>
          <a:p>
            <a:pPr marL="457200" indent="-457200" algn="l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1:15,000 </a:t>
            </a:r>
          </a:p>
          <a:p>
            <a:pPr marL="457200" indent="-457200" algn="l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Rare disorder = &lt;200,000</a:t>
            </a:r>
          </a:p>
          <a:p>
            <a:pPr eaLnBrk="1" hangingPunct="1">
              <a:buFontTx/>
              <a:buNone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  <p:pic>
        <p:nvPicPr>
          <p:cNvPr id="15" name="Picture 6" descr="Cota_Adrianne_11-18-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77"/>
          <a:stretch/>
        </p:blipFill>
        <p:spPr bwMode="auto">
          <a:xfrm rot="358765">
            <a:off x="245287" y="3169830"/>
            <a:ext cx="2222941" cy="3075500"/>
          </a:xfrm>
          <a:prstGeom prst="cloud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32">
            <a:off x="6177825" y="275684"/>
            <a:ext cx="2678330" cy="200874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Vasilak_Nathan_11-15-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486">
            <a:off x="3029013" y="4331752"/>
            <a:ext cx="2697439" cy="202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0" t="18953"/>
          <a:stretch/>
        </p:blipFill>
        <p:spPr>
          <a:xfrm>
            <a:off x="6133097" y="2606468"/>
            <a:ext cx="2115404" cy="23880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0ADD4D1-436D-463D-9159-51B7191CC4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/>
              <a:t>Characteristics of Angelman Syndrome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2716" y="1828800"/>
            <a:ext cx="8444684" cy="38100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Can’t talk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Seizures	  ≥80%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58" y="2004588"/>
            <a:ext cx="4164134" cy="286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0" y="3087046"/>
            <a:ext cx="4029437" cy="268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2773BEF-36D6-44F2-B2E5-789A8D7D3F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660400"/>
            <a:ext cx="9144000" cy="786435"/>
          </a:xfrm>
        </p:spPr>
        <p:txBody>
          <a:bodyPr>
            <a:normAutofit/>
          </a:bodyPr>
          <a:lstStyle/>
          <a:p>
            <a:r>
              <a:rPr lang="en-US" dirty="0"/>
              <a:t>Characteristics of Angelman Syndrome</a:t>
            </a:r>
          </a:p>
        </p:txBody>
      </p:sp>
      <p:pic>
        <p:nvPicPr>
          <p:cNvPr id="9" name="Picture 6" descr="Braun_Kaitlin_11-18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7" y="2191740"/>
            <a:ext cx="6241415" cy="418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545" y="1526900"/>
            <a:ext cx="7128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Fascination with water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2AEE5CE-B1AB-4C77-B6BC-968BC3812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46"/>
          <a:stretch/>
        </p:blipFill>
        <p:spPr>
          <a:xfrm>
            <a:off x="5295912" y="6209067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4748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17206"/>
            <a:ext cx="9144000" cy="865349"/>
          </a:xfrm>
        </p:spPr>
        <p:txBody>
          <a:bodyPr>
            <a:normAutofit/>
          </a:bodyPr>
          <a:lstStyle/>
          <a:p>
            <a:r>
              <a:rPr lang="en-US" dirty="0"/>
              <a:t>Characteristics of Angelman Syndrome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2716" y="957064"/>
            <a:ext cx="8444684" cy="424641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Hard time with walking and balance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Difficulty learning and understanding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1A4761E-D6F2-47F2-8B88-B8423B02B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A6356F-0450-44C7-99BA-90B1E5015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3" b="13493"/>
          <a:stretch/>
        </p:blipFill>
        <p:spPr bwMode="auto">
          <a:xfrm>
            <a:off x="5011284" y="4214706"/>
            <a:ext cx="3810000" cy="1874626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ABACE-E295-4069-97C3-41F26D742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89" y="2046093"/>
            <a:ext cx="3356226" cy="335622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BF37A3-3CCB-4772-99D5-BD3156896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r="8817" b="24125"/>
          <a:stretch/>
        </p:blipFill>
        <p:spPr bwMode="auto">
          <a:xfrm>
            <a:off x="220028" y="3420986"/>
            <a:ext cx="3475694" cy="27762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3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26942" y="351934"/>
            <a:ext cx="9144000" cy="1020622"/>
          </a:xfrm>
        </p:spPr>
        <p:txBody>
          <a:bodyPr>
            <a:normAutofit/>
          </a:bodyPr>
          <a:lstStyle/>
          <a:p>
            <a:r>
              <a:rPr lang="en-US" dirty="0"/>
              <a:t>Characteristics of Angelman Syndrome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6255" y="1828800"/>
            <a:ext cx="8773116" cy="38100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Happy, engaging, social – especially when younger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63" y="1085360"/>
            <a:ext cx="4032173" cy="268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3" y="1347576"/>
            <a:ext cx="3612567" cy="2408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33" y="4157951"/>
            <a:ext cx="3475822" cy="230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CFE0975-8E6E-45F4-9BBC-AF676B1D8E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22716" y="456025"/>
            <a:ext cx="8444684" cy="569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wings_white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149">
            <a:off x="-1" y="3628429"/>
            <a:ext cx="8666602" cy="30471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522000"/>
            <a:ext cx="9144000" cy="971630"/>
          </a:xfrm>
        </p:spPr>
        <p:txBody>
          <a:bodyPr>
            <a:normAutofit/>
          </a:bodyPr>
          <a:lstStyle/>
          <a:p>
            <a:r>
              <a:rPr lang="en-US" dirty="0"/>
              <a:t>Characteristics of Angelman Syndrome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2716" y="1007815"/>
            <a:ext cx="8444684" cy="389938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Need to be cared for all of their lives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2" y="2157190"/>
            <a:ext cx="5278187" cy="395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B955B4E-4373-4CA7-A5E4-54695C1D3B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46"/>
          <a:stretch/>
        </p:blipFill>
        <p:spPr>
          <a:xfrm>
            <a:off x="5295912" y="6164823"/>
            <a:ext cx="4201926" cy="15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7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</TotalTime>
  <Words>808</Words>
  <Application>Microsoft Office PowerPoint</Application>
  <PresentationFormat>On-screen Show (4:3)</PresentationFormat>
  <Paragraphs>147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Arial Unicode MS</vt:lpstr>
      <vt:lpstr>Calibri</vt:lpstr>
      <vt:lpstr>Office Theme</vt:lpstr>
      <vt:lpstr>PowerPoint Presentation</vt:lpstr>
      <vt:lpstr>PowerPoint Presentation</vt:lpstr>
      <vt:lpstr>Characteristics of Angelman Syndrome</vt:lpstr>
      <vt:lpstr>Angelman Syndrome</vt:lpstr>
      <vt:lpstr>Characteristics of Angelman Syndrome</vt:lpstr>
      <vt:lpstr>Characteristics of Angelman Syndrome</vt:lpstr>
      <vt:lpstr>Characteristics of Angelman Syndrome</vt:lpstr>
      <vt:lpstr>Characteristics of Angelman Syndrome</vt:lpstr>
      <vt:lpstr>Characteristics of Angelman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Dalton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McKinney</dc:creator>
  <cp:lastModifiedBy>Kitty Murphy</cp:lastModifiedBy>
  <cp:revision>196</cp:revision>
  <cp:lastPrinted>2016-06-13T19:56:41Z</cp:lastPrinted>
  <dcterms:created xsi:type="dcterms:W3CDTF">2012-09-05T21:14:24Z</dcterms:created>
  <dcterms:modified xsi:type="dcterms:W3CDTF">2022-02-01T17:19:50Z</dcterms:modified>
</cp:coreProperties>
</file>